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82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80" r:id="rId13"/>
    <p:sldId id="281" r:id="rId14"/>
    <p:sldId id="278" r:id="rId15"/>
    <p:sldId id="279" r:id="rId16"/>
    <p:sldId id="258" r:id="rId17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1498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67AA-7B4F-4388-9FEA-2B12AF416AF0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CE2D-7CFF-48C2-A2CE-C743F4C5C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390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67AA-7B4F-4388-9FEA-2B12AF416AF0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CE2D-7CFF-48C2-A2CE-C743F4C5C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67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67AA-7B4F-4388-9FEA-2B12AF416AF0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CE2D-7CFF-48C2-A2CE-C743F4C5C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04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67AA-7B4F-4388-9FEA-2B12AF416AF0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CE2D-7CFF-48C2-A2CE-C743F4C5C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947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67AA-7B4F-4388-9FEA-2B12AF416AF0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CE2D-7CFF-48C2-A2CE-C743F4C5C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49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67AA-7B4F-4388-9FEA-2B12AF416AF0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CE2D-7CFF-48C2-A2CE-C743F4C5C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58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67AA-7B4F-4388-9FEA-2B12AF416AF0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CE2D-7CFF-48C2-A2CE-C743F4C5C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18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67AA-7B4F-4388-9FEA-2B12AF416AF0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CE2D-7CFF-48C2-A2CE-C743F4C5C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13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67AA-7B4F-4388-9FEA-2B12AF416AF0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CE2D-7CFF-48C2-A2CE-C743F4C5C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186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67AA-7B4F-4388-9FEA-2B12AF416AF0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CE2D-7CFF-48C2-A2CE-C743F4C5C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644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67AA-7B4F-4388-9FEA-2B12AF416AF0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CE2D-7CFF-48C2-A2CE-C743F4C5C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78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567AA-7B4F-4388-9FEA-2B12AF416AF0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6CE2D-7CFF-48C2-A2CE-C743F4C5C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98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" y="-2161"/>
            <a:ext cx="9141121" cy="68601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51424" y="1830196"/>
            <a:ext cx="30382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cap="none" spc="0" dirty="0" smtClean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Семинар-практикум</a:t>
            </a:r>
            <a:endParaRPr lang="ru-RU" sz="2400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7663" y="449666"/>
            <a:ext cx="71057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cap="none" spc="0" dirty="0" smtClean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sz="1600" cap="none" spc="0" dirty="0" smtClean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«Исетский детский сад «Ивушка» </a:t>
            </a:r>
          </a:p>
          <a:p>
            <a:pPr algn="ctr"/>
            <a:r>
              <a:rPr lang="ru-RU" sz="1600" cap="none" spc="0" dirty="0" smtClean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Исетского муниципального района Тюменской области</a:t>
            </a:r>
            <a:endParaRPr lang="ru-RU" sz="1600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09770" y="2453504"/>
            <a:ext cx="609673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 cmpd="sng">
                  <a:noFill/>
                  <a:prstDash val="solid"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Речевая готовность ребенка </a:t>
            </a:r>
          </a:p>
          <a:p>
            <a:pPr algn="ctr"/>
            <a:r>
              <a:rPr lang="ru-RU" sz="3200" b="1" cap="none" spc="0" dirty="0" smtClean="0">
                <a:ln w="12700" cmpd="sng">
                  <a:noFill/>
                  <a:prstDash val="solid"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 школе</a:t>
            </a:r>
            <a:endParaRPr lang="ru-RU" sz="3200" b="1" cap="none" spc="0" dirty="0">
              <a:ln w="12700" cmpd="sng">
                <a:noFill/>
                <a:prstDash val="solid"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98742" y="3687900"/>
            <a:ext cx="222471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000" cap="none" spc="0" dirty="0" smtClean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Подготовила:</a:t>
            </a:r>
          </a:p>
          <a:p>
            <a:pPr algn="r"/>
            <a:r>
              <a:rPr lang="ru-RU" sz="200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000" dirty="0" smtClean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читель-логопед </a:t>
            </a:r>
          </a:p>
          <a:p>
            <a:pPr algn="r"/>
            <a:r>
              <a:rPr lang="ru-RU" sz="2000" dirty="0" smtClean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Клейман Н.Г.</a:t>
            </a:r>
            <a:endParaRPr lang="ru-RU" sz="2000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14899" y="5707126"/>
            <a:ext cx="18864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cap="none" spc="0" dirty="0" smtClean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с. </a:t>
            </a:r>
            <a:r>
              <a:rPr lang="ru-RU" sz="2400" dirty="0" err="1" smtClean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Исетское</a:t>
            </a:r>
            <a:endParaRPr lang="ru-RU" sz="2400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96" y="4375993"/>
            <a:ext cx="3152016" cy="209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7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121" cy="6860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2487" y="548580"/>
            <a:ext cx="7743093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Сформированность грамматического строя речи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Ребёнок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должен уметь: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образовывать слова с помощью уменьшительно-ласкательных и увеличительных суффиксов (например, глаза – глазки – глазищи);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образовывать глаголы с помощью приставок (например, шел – вышел – перешел – обошел);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образовывать название детенышей животных;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образовывать относительные и притяжательные прилагательные от существительных (например, малина –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малиновое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лиса – лисья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0" algn="just">
              <a:lnSpc>
                <a:spcPct val="15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21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121" cy="6860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9013" y="1010622"/>
            <a:ext cx="774309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Связная речь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Ребёнок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должен уметь: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пересказывать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небольшие по объёму рассказы и сказки;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составлять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рассказ по картинке;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составлять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рассказ по серии картин;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отвечать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вопросы по тексту;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умение пересказывать рассказ, сохраняя его смысл.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01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121" cy="6860161"/>
          </a:xfrm>
          <a:prstGeom prst="rect">
            <a:avLst/>
          </a:prstGeo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5201" r="965" b="1189"/>
          <a:stretch/>
        </p:blipFill>
        <p:spPr bwMode="auto">
          <a:xfrm>
            <a:off x="388746" y="641160"/>
            <a:ext cx="8363628" cy="572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91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121" cy="6860161"/>
          </a:xfrm>
          <a:prstGeom prst="rect">
            <a:avLst/>
          </a:prstGeom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4" y="810706"/>
            <a:ext cx="8399432" cy="558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99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121" cy="6860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3743" y="429258"/>
            <a:ext cx="831108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Больше читайте!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Рассматривайте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 ним иллюстрации 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книге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Развивайте общую и мелкую моторику ребенка: больше рисуйте, раскрашивайте, лепите из пластилина, собирайте бусы.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Работайте над развитием познавательных способностей ребенка: разучивайте стихи, придумывайте рассказы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Дома чаще играйте с детьми в «Дочки – матери», «Магазин», «Больницу», «Парикмахерскую», «Стройку» и др., это лучший способ научить ребенка организации своей деятельности и умению действовать по инструкции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Прививайте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аккуратность,	усидчивость,	терпение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Приучайте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ребенка к самообслуживанию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 </a:t>
            </a:r>
            <a:r>
              <a:rPr lang="ru-RU" sz="2000" dirty="0" smtClean="0"/>
              <a:t>                                      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Помните! Всё в ваших руках!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23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121" cy="68601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39957" y="2152523"/>
            <a:ext cx="519084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СПАСИБО </a:t>
            </a:r>
          </a:p>
          <a:p>
            <a:pPr algn="ctr"/>
            <a:r>
              <a:rPr lang="ru-RU" sz="3200" b="0" cap="none" spc="0" dirty="0" smtClean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ЗА </a:t>
            </a:r>
          </a:p>
          <a:p>
            <a:pPr algn="ctr"/>
            <a:r>
              <a:rPr lang="ru-RU" sz="3200" b="0" cap="none" spc="0" dirty="0" smtClean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АКТИВНОЕ УЧАСТИЕ!</a:t>
            </a:r>
            <a:endParaRPr lang="ru-RU" sz="5400" b="0" cap="none" spc="0" dirty="0">
              <a:ln w="0"/>
              <a:solidFill>
                <a:srgbClr val="FF0066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85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02" r="43850"/>
          <a:stretch/>
        </p:blipFill>
        <p:spPr bwMode="auto">
          <a:xfrm rot="5400000">
            <a:off x="6165644" y="590025"/>
            <a:ext cx="2761765" cy="262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02" r="43850"/>
          <a:stretch/>
        </p:blipFill>
        <p:spPr bwMode="auto">
          <a:xfrm rot="5400000">
            <a:off x="468228" y="590025"/>
            <a:ext cx="2761765" cy="262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02" r="43850"/>
          <a:stretch/>
        </p:blipFill>
        <p:spPr bwMode="auto">
          <a:xfrm rot="5400000">
            <a:off x="3381412" y="590025"/>
            <a:ext cx="2761765" cy="262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02" r="43850"/>
          <a:stretch/>
        </p:blipFill>
        <p:spPr bwMode="auto">
          <a:xfrm rot="5400000">
            <a:off x="6200812" y="3391841"/>
            <a:ext cx="2761765" cy="262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02" r="43850"/>
          <a:stretch/>
        </p:blipFill>
        <p:spPr bwMode="auto">
          <a:xfrm rot="5400000">
            <a:off x="562012" y="3391840"/>
            <a:ext cx="2761765" cy="262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02" r="43850"/>
          <a:stretch/>
        </p:blipFill>
        <p:spPr bwMode="auto">
          <a:xfrm rot="5400000">
            <a:off x="3483921" y="3351790"/>
            <a:ext cx="2761765" cy="262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26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" y="-2161"/>
            <a:ext cx="9141121" cy="68601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9174" y="1234187"/>
            <a:ext cx="8048530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Речь – чудесный дар природы – не дается человеку от рождения. Должно пройти время, чтобы ребенок начал говорить. А взрослые должны приложить немало усилий, чтобы речь у ребенка развивалась правильно и своевременно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В.А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Сухомлинский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" t="1306" r="1638"/>
          <a:stretch/>
        </p:blipFill>
        <p:spPr bwMode="auto">
          <a:xfrm>
            <a:off x="367645" y="3535050"/>
            <a:ext cx="5137608" cy="295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08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" y="-2161"/>
            <a:ext cx="9141121" cy="68601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9174" y="649725"/>
            <a:ext cx="804853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Речевая готовность ребенка к школе во многом определяет, насколько быстро и эффективно он сможет адаптироваться к новым для себя реалиям школьной жизни. Именно речь является главным инструментом общения, познания, без нее невозможна коммуникация с другими сверстниками и преподавателями.</a:t>
            </a:r>
          </a:p>
          <a:p>
            <a:pPr indent="457200" algn="just"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Ребенку очень важно иметь такой уровень развития речи, который бы позволил ему успешно освоить школьную программу. От этого напрямую зависит успех ребенка в освоении школьных дисциплин и его социализация.</a:t>
            </a:r>
          </a:p>
          <a:p>
            <a:pPr indent="457200" algn="ctr">
              <a:lnSpc>
                <a:spcPct val="15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Речевая готовность ребенка к школе – это   </a:t>
            </a:r>
          </a:p>
          <a:p>
            <a:pPr indent="457200" algn="ctr">
              <a:lnSpc>
                <a:spcPct val="15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обязательное условие его успеваемости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ctr">
              <a:lnSpc>
                <a:spcPct val="150000"/>
              </a:lnSpc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всем предметам.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7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121" cy="6860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5260" y="620162"/>
            <a:ext cx="758483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ребенок не испытывал проблем с чтением и обучением письму, у него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должны быть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сформированы определенные компоненты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речи.</a:t>
            </a:r>
          </a:p>
          <a:p>
            <a:pPr indent="457200"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Умение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слушать и слышать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других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Если ребенок не умеет слушать и понимать услышанное, то у него возникнут серьезные проблемы в понимании учебного материала, который рассказывает учитель в устной форме. В этом возрасте крайне важно, чтобы ребенок мог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457200" algn="just">
              <a:lnSpc>
                <a:spcPct val="15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понимать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действовать по той инструкции, которую он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получает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 преподавателя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03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121" cy="6860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9216" y="952478"/>
            <a:ext cx="758483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Сформированность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произносительной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стороны речи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равильно произносить все звуки речи;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умение четко и внятно произносить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слова и фразы со сложной звуковой и слоговой наполняемостью;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изменения интонации и темпа с учетом смыслового содержания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умение говорить шепотом, тихо или громко (в зависимости от ситуации).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04" y="4660048"/>
            <a:ext cx="1890458" cy="210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49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121" cy="68601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9118" y="338460"/>
            <a:ext cx="7584831" cy="672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Сформированность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фонематических процессов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Умение слышать и различать звуки речи (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 примеру, если ребенок плохо различает звонкие-глухие звуки, то вместо слова «дом» он будет писать «том», «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панан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 вместо «банан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»).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уметь не только различать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все звуки в слове, но и определять их последовательность.  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Умение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выделять звук на фоне слова («Есть ли в слове «бочка» звук ч?»). Задача ребенка – определить наличие звука 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слове.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Умение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выделять звук в начале и конце слова («С какого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just">
              <a:lnSpc>
                <a:spcPct val="15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звука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начинается слово лошадь?», «Каким звуком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just">
              <a:lnSpc>
                <a:spcPct val="15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заканчивается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слово машина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?»).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88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121" cy="6860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4237" y="761999"/>
            <a:ext cx="7743093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Сформированность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фонематических процессов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места звука в слове («В каком месте в слове «гусеница» стоит звук [н] – в начале, середине или конце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?»).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Умение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назвать все звуки в слове по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порядку.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Умение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назвать количество звуков 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слове.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умение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делить слова на слоги, определить их количество в нем. Ребенок должен уметь составлять слова из представленных ему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слогов.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умение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составлять предложение из представленных слов.</a:t>
            </a:r>
          </a:p>
          <a:p>
            <a:pPr>
              <a:lnSpc>
                <a:spcPct val="15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48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121" cy="6860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4380" y="548895"/>
            <a:ext cx="774309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Словарный запас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indent="457200">
              <a:lnSpc>
                <a:spcPct val="15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Готовность ребенка к школе определяется, в частности, его словарным запасом. Как правило, запас слов должен составлять порядка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2000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слов. При этом ребенок должен не просто знать и употреблять эти слова, а понимать их значение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457200"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школе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ребенку придется отвечать на вопросы учителя, пересказывать тексты, излагать изученный им материал. Он должен уметь составлять рассказ по картинке, писать сочинения на заданную тему и т.д.</a:t>
            </a:r>
          </a:p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29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121" cy="6860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0594" y="396853"/>
            <a:ext cx="774309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Сформированность грамматического строя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речи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457200" algn="just">
              <a:lnSpc>
                <a:spcPct val="150000"/>
              </a:lnSpc>
            </a:pP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Ребёнок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должен уметь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изменять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существительные по падежам и числам (например, санки, на санках);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употреблять различные предлоги;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согласовывать существительные с прилагательными в роде, числе, падеже (например, голубое полотенце);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согласовывать существительные с числительными (например, один карандаш, два карандаша, пять карандашей);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правильно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употреблять глаголы (например, я бегу, ты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just">
              <a:lnSpc>
                <a:spcPct val="15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бежишь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он (она) бежит).</a:t>
            </a:r>
          </a:p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23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503</TotalTime>
  <Words>348</Words>
  <Application>Microsoft Office PowerPoint</Application>
  <PresentationFormat>Экран (4:3)</PresentationFormat>
  <Paragraphs>85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Клейман</dc:creator>
  <cp:lastModifiedBy>Наталья Клейман</cp:lastModifiedBy>
  <cp:revision>32</cp:revision>
  <cp:lastPrinted>2024-10-19T08:51:28Z</cp:lastPrinted>
  <dcterms:created xsi:type="dcterms:W3CDTF">2024-10-19T08:19:20Z</dcterms:created>
  <dcterms:modified xsi:type="dcterms:W3CDTF">2024-10-19T16:51:25Z</dcterms:modified>
</cp:coreProperties>
</file>